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9.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67" r:id="rId6"/>
    <p:sldMasterId id="2147483904" r:id="rId7"/>
    <p:sldMasterId id="2147483911" r:id="rId8"/>
    <p:sldMasterId id="2147483946" r:id="rId9"/>
    <p:sldMasterId id="2147483955" r:id="rId10"/>
    <p:sldMasterId id="2147483966" r:id="rId11"/>
  </p:sldMasterIdLst>
  <p:notesMasterIdLst>
    <p:notesMasterId r:id="rId35"/>
  </p:notesMasterIdLst>
  <p:sldIdLst>
    <p:sldId id="280" r:id="rId12"/>
    <p:sldId id="281" r:id="rId13"/>
    <p:sldId id="303" r:id="rId14"/>
    <p:sldId id="429" r:id="rId15"/>
    <p:sldId id="430" r:id="rId16"/>
    <p:sldId id="418" r:id="rId17"/>
    <p:sldId id="427" r:id="rId18"/>
    <p:sldId id="419" r:id="rId19"/>
    <p:sldId id="412" r:id="rId20"/>
    <p:sldId id="399" r:id="rId21"/>
    <p:sldId id="400" r:id="rId22"/>
    <p:sldId id="402" r:id="rId23"/>
    <p:sldId id="401" r:id="rId24"/>
    <p:sldId id="408" r:id="rId25"/>
    <p:sldId id="409" r:id="rId26"/>
    <p:sldId id="425" r:id="rId27"/>
    <p:sldId id="420" r:id="rId28"/>
    <p:sldId id="424" r:id="rId29"/>
    <p:sldId id="410" r:id="rId30"/>
    <p:sldId id="421" r:id="rId31"/>
    <p:sldId id="422" r:id="rId32"/>
    <p:sldId id="423" r:id="rId33"/>
    <p:sldId id="4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8CFEC-65B9-4A3D-957F-249D16CB4989}" v="7" dt="2018-07-25T16:02:40.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94213" autoAdjust="0"/>
  </p:normalViewPr>
  <p:slideViewPr>
    <p:cSldViewPr snapToGrid="0">
      <p:cViewPr varScale="1">
        <p:scale>
          <a:sx n="107" d="100"/>
          <a:sy n="107"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eterson" userId="2217128b-4eef-47c8-bf04-35d3127f0aa5" providerId="ADAL" clId="{6CF8CFEC-65B9-4A3D-957F-249D16CB4989}"/>
    <pc:docChg chg="modSld">
      <pc:chgData name="David Peterson" userId="2217128b-4eef-47c8-bf04-35d3127f0aa5" providerId="ADAL" clId="{6CF8CFEC-65B9-4A3D-957F-249D16CB4989}" dt="2018-07-25T16:02:40.868" v="3" actId="12788"/>
      <pc:docMkLst>
        <pc:docMk/>
      </pc:docMkLst>
      <pc:sldChg chg="modSp">
        <pc:chgData name="David Peterson" userId="2217128b-4eef-47c8-bf04-35d3127f0aa5" providerId="ADAL" clId="{6CF8CFEC-65B9-4A3D-957F-249D16CB4989}" dt="2018-07-25T16:02:30.944" v="1" actId="12788"/>
        <pc:sldMkLst>
          <pc:docMk/>
          <pc:sldMk cId="3008382334" sldId="281"/>
        </pc:sldMkLst>
        <pc:graphicFrameChg chg="mod modGraphic">
          <ac:chgData name="David Peterson" userId="2217128b-4eef-47c8-bf04-35d3127f0aa5" providerId="ADAL" clId="{6CF8CFEC-65B9-4A3D-957F-249D16CB4989}" dt="2018-07-25T16:02:30.944" v="1" actId="12788"/>
          <ac:graphicFrameMkLst>
            <pc:docMk/>
            <pc:sldMk cId="3008382334" sldId="281"/>
            <ac:graphicFrameMk id="3" creationId="{0DF8E4B3-1E61-4A2C-AEEC-EBAD5AF76B86}"/>
          </ac:graphicFrameMkLst>
        </pc:graphicFrameChg>
      </pc:sldChg>
      <pc:sldChg chg="modSp">
        <pc:chgData name="David Peterson" userId="2217128b-4eef-47c8-bf04-35d3127f0aa5" providerId="ADAL" clId="{6CF8CFEC-65B9-4A3D-957F-249D16CB4989}" dt="2018-07-25T16:02:40.868" v="3" actId="12788"/>
        <pc:sldMkLst>
          <pc:docMk/>
          <pc:sldMk cId="1282942813" sldId="303"/>
        </pc:sldMkLst>
        <pc:graphicFrameChg chg="mod modGraphic">
          <ac:chgData name="David Peterson" userId="2217128b-4eef-47c8-bf04-35d3127f0aa5" providerId="ADAL" clId="{6CF8CFEC-65B9-4A3D-957F-249D16CB4989}" dt="2018-07-25T16:02:40.868" v="3" actId="12788"/>
          <ac:graphicFrameMkLst>
            <pc:docMk/>
            <pc:sldMk cId="1282942813" sldId="303"/>
            <ac:graphicFrameMk id="4" creationId="{FB7180A2-CE88-4B21-99FD-6FCF107188C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7/25/2018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28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13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318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6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https://azure.microsoft.com/en-us/free/?v=17.39a    (12 months)</a:t>
            </a:r>
          </a:p>
          <a:p>
            <a:endParaRPr lang="en-US" dirty="0"/>
          </a:p>
          <a:p>
            <a:r>
              <a:rPr lang="en-US" dirty="0"/>
              <a:t>MVA 70-535 - https://mva.microsoft.com/en-US/training-courses/certification-exam-overview-70535-architecting-microsoft-azure-solutions-17406?l=2jFpjinjD_4806218965 </a:t>
            </a:r>
          </a:p>
          <a:p>
            <a:endParaRPr lang="en-US" dirty="0"/>
          </a:p>
          <a:p>
            <a:r>
              <a:rPr lang="en-US" dirty="0"/>
              <a:t>VIRTUAL LABS - https://azure.microsoft.com/en-us/training/hands-on-labs/ </a:t>
            </a:r>
          </a:p>
          <a:p>
            <a:endParaRPr lang="en-US" dirty="0"/>
          </a:p>
          <a:p>
            <a:r>
              <a:rPr lang="en-US" dirty="0"/>
              <a:t>Azure updates - https://azure.microsoft.com/en-us/updates/ </a:t>
            </a:r>
          </a:p>
          <a:p>
            <a:endParaRPr lang="en-US" dirty="0"/>
          </a:p>
          <a:p>
            <a:r>
              <a:rPr lang="en-US" dirty="0"/>
              <a:t>Practice tests - https://www.mindhub.com/70-534-Architecting-Microsoft-Azure-Solutions-p/mu-70-534_p.htm&amp;utm_source=microsoft&amp;utm_medium=certpage&amp;utm_campaign=msofficialpractice </a:t>
            </a:r>
          </a:p>
          <a:p>
            <a:endParaRPr lang="en-US" dirty="0"/>
          </a:p>
          <a:p>
            <a:r>
              <a:rPr lang="en-US" dirty="0"/>
              <a:t>Exam Replay - https://www.microsoft.com/en-us/learning/offers.aspx?intcmp=lexhpoffersmenubutton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688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794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1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81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3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30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0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5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76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19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Learn about a8 and a9 - </a:t>
            </a:r>
            <a:r>
              <a:rPr lang="en-US" dirty="0" err="1"/>
              <a:t>hpc</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20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1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60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409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1.xml"/><Relationship Id="rId5" Type="http://schemas.openxmlformats.org/officeDocument/2006/relationships/image" Target="../media/image43.png"/><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4.xml"/><Relationship Id="rId5" Type="http://schemas.openxmlformats.org/officeDocument/2006/relationships/image" Target="../media/image32.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7/25/2018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25.07.2018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7/25/2018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7/25/2018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7/25/2018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7/25/2018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7/25/2018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7/25/2018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7/25/2018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6"/>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18084839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325665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9200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2262"/>
          <a:stretch/>
        </p:blipFill>
        <p:spPr>
          <a:xfrm>
            <a:off x="311" y="-312"/>
            <a:ext cx="12191377" cy="6858623"/>
          </a:xfrm>
          <a:prstGeom prst="rect">
            <a:avLst/>
          </a:prstGeom>
        </p:spPr>
      </p:pic>
    </p:spTree>
    <p:extLst>
      <p:ext uri="{BB962C8B-B14F-4D97-AF65-F5344CB8AC3E}">
        <p14:creationId xmlns:p14="http://schemas.microsoft.com/office/powerpoint/2010/main" val="57371101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8" name="Rectangle 7"/>
          <p:cNvSpPr/>
          <p:nvPr/>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37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6"/>
            <a:ext cx="12192434" cy="3227867"/>
          </a:xfrm>
          <a:prstGeom prst="rect">
            <a:avLst/>
          </a:prstGeom>
        </p:spPr>
      </p:pic>
      <p:sp>
        <p:nvSpPr>
          <p:cNvPr id="6" name="Rectangle 5"/>
          <p:cNvSpPr/>
          <p:nvPr/>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8490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40871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623493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81391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015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589635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77420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7"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70727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608933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770877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7767317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0135497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6263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273871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314551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5459264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355842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1338255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7217523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39470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70571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4873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a:t>Session Code Here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990216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733414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80443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02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7/25/2018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0.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0.png"/><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1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image" Target="../media/image18.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theme" Target="../theme/theme7.xml"/><Relationship Id="rId5" Type="http://schemas.openxmlformats.org/officeDocument/2006/relationships/slideLayout" Target="../slideLayouts/slideLayout149.xml"/><Relationship Id="rId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theme" Target="../theme/theme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98849959"/>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7/25/2018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40" r:id="rId26"/>
    <p:sldLayoutId id="2147483942" r:id="rId27"/>
    <p:sldLayoutId id="2147483943" r:id="rId28"/>
    <p:sldLayoutId id="2147483944" r:id="rId29"/>
    <p:sldLayoutId id="2147483945"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08.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0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8.xml"/></Relationships>
</file>

<file path=ppt/slides/_rels/slide23.xml.rels><?xml version="1.0" encoding="UTF-8" standalone="yes"?>
<Relationships xmlns="http://schemas.openxmlformats.org/package/2006/relationships"><Relationship Id="rId8" Type="http://schemas.openxmlformats.org/officeDocument/2006/relationships/hyperlink" Target="http://www.measureup.com/" TargetMode="External"/><Relationship Id="rId3" Type="http://schemas.openxmlformats.org/officeDocument/2006/relationships/hyperlink" Target="https://www.microsoft.com/en-us/learning/default.aspx" TargetMode="External"/><Relationship Id="rId7" Type="http://schemas.openxmlformats.org/officeDocument/2006/relationships/hyperlink" Target="https://www.edx.org/" TargetMode="External"/><Relationship Id="rId2" Type="http://schemas.openxmlformats.org/officeDocument/2006/relationships/notesSlide" Target="../notesSlides/notesSlide19.xml"/><Relationship Id="rId1" Type="http://schemas.openxmlformats.org/officeDocument/2006/relationships/slideLayout" Target="../slideLayouts/slideLayout208.xml"/><Relationship Id="rId6" Type="http://schemas.openxmlformats.org/officeDocument/2006/relationships/hyperlink" Target="https://mva.microsoft.com/" TargetMode="External"/><Relationship Id="rId5" Type="http://schemas.openxmlformats.org/officeDocument/2006/relationships/hyperlink" Target="https://technet.microsoft.com/en-us/learning/bb291022.aspx" TargetMode="External"/><Relationship Id="rId4" Type="http://schemas.openxmlformats.org/officeDocument/2006/relationships/hyperlink" Target="http://borntolearn.mslearn.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28.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us/free/" TargetMode="Externa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8.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08.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endParaRPr lang="en-US" dirty="0"/>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Tree>
    <p:extLst>
      <p:ext uri="{BB962C8B-B14F-4D97-AF65-F5344CB8AC3E}">
        <p14:creationId xmlns:p14="http://schemas.microsoft.com/office/powerpoint/2010/main" val="1892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Types</a:t>
            </a:r>
          </a:p>
        </p:txBody>
      </p:sp>
      <p:sp>
        <p:nvSpPr>
          <p:cNvPr id="3" name="Text Placeholder 2"/>
          <p:cNvSpPr>
            <a:spLocks noGrp="1"/>
          </p:cNvSpPr>
          <p:nvPr>
            <p:ph type="body" idx="1"/>
          </p:nvPr>
        </p:nvSpPr>
        <p:spPr/>
        <p:txBody>
          <a:bodyPr/>
          <a:lstStyle/>
          <a:p>
            <a:r>
              <a:rPr lang="en-US" dirty="0"/>
              <a:t>How Exam Authors Ask Questions</a:t>
            </a:r>
          </a:p>
        </p:txBody>
      </p:sp>
    </p:spTree>
    <p:extLst>
      <p:ext uri="{BB962C8B-B14F-4D97-AF65-F5344CB8AC3E}">
        <p14:creationId xmlns:p14="http://schemas.microsoft.com/office/powerpoint/2010/main" val="424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1, 2, or 3 correct answers</a:t>
            </a:r>
          </a:p>
          <a:p>
            <a:pPr marL="571500" indent="-571500">
              <a:buFont typeface="Arial" panose="020B0604020202020204" pitchFamily="34" charset="0"/>
              <a:buChar char="•"/>
            </a:pPr>
            <a:r>
              <a:rPr lang="en-US" dirty="0"/>
              <a:t>Dynamic Option Multiple Choice is relatively new</a:t>
            </a:r>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Multiple Choice and Variants</a:t>
            </a:r>
          </a:p>
        </p:txBody>
      </p:sp>
    </p:spTree>
    <p:extLst>
      <p:ext uri="{BB962C8B-B14F-4D97-AF65-F5344CB8AC3E}">
        <p14:creationId xmlns:p14="http://schemas.microsoft.com/office/powerpoint/2010/main" val="1087705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571500" indent="-571500">
              <a:buFont typeface="Arial" panose="020B0604020202020204" pitchFamily="34" charset="0"/>
              <a:buChar char="•"/>
            </a:pPr>
            <a:r>
              <a:rPr lang="en-US" sz="3600" dirty="0" err="1"/>
              <a:t>Testlet</a:t>
            </a:r>
            <a:r>
              <a:rPr lang="en-US" sz="3600" dirty="0"/>
              <a:t> with background, requirements, and other resources, may include code, markup, PowerShell, etc.</a:t>
            </a:r>
          </a:p>
          <a:p>
            <a:pPr marL="571500" indent="-571500">
              <a:buFont typeface="Arial" panose="020B0604020202020204" pitchFamily="34" charset="0"/>
              <a:buChar char="•"/>
            </a:pPr>
            <a:r>
              <a:rPr lang="en-US" sz="3600" dirty="0"/>
              <a:t>Includes 1 or more related questions</a:t>
            </a:r>
          </a:p>
          <a:p>
            <a:pPr marL="571500" indent="-571500">
              <a:buFont typeface="Arial" panose="020B0604020202020204" pitchFamily="34" charset="0"/>
              <a:buChar char="•"/>
            </a:pPr>
            <a:r>
              <a:rPr lang="en-US" sz="3600" dirty="0"/>
              <a:t>Once you complete a case study section, you cannot return to it</a:t>
            </a:r>
          </a:p>
          <a:p>
            <a:endParaRPr lang="en-US" sz="3600" dirty="0"/>
          </a:p>
          <a:p>
            <a:r>
              <a:rPr lang="en-US" sz="3600" dirty="0"/>
              <a:t>Why? Real world situations</a:t>
            </a:r>
          </a:p>
          <a:p>
            <a:r>
              <a:rPr lang="en-US" sz="3600" dirty="0"/>
              <a:t>Strategy: Read all of the questions first, then read through the case study document.</a:t>
            </a:r>
          </a:p>
          <a:p>
            <a:endParaRPr lang="en-US" sz="3600" dirty="0"/>
          </a:p>
        </p:txBody>
      </p:sp>
      <p:sp>
        <p:nvSpPr>
          <p:cNvPr id="2" name="Title 1"/>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371473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196633"/>
          </a:xfrm>
        </p:spPr>
        <p:txBody>
          <a:bodyPr>
            <a:normAutofit/>
          </a:bodyPr>
          <a:lstStyle/>
          <a:p>
            <a:r>
              <a:rPr lang="en-US" sz="2800" dirty="0"/>
              <a:t>You are architecting a solution for a client. </a:t>
            </a:r>
          </a:p>
          <a:p>
            <a:endParaRPr lang="en-US" sz="2800" dirty="0"/>
          </a:p>
          <a:p>
            <a:r>
              <a:rPr lang="en-US" sz="2800" dirty="0"/>
              <a:t>You need to ensure that the key stakeholder buys in to the design.</a:t>
            </a:r>
          </a:p>
          <a:p>
            <a:endParaRPr lang="en-US" sz="2800" dirty="0"/>
          </a:p>
          <a:p>
            <a:r>
              <a:rPr lang="en-US" sz="2800" dirty="0"/>
              <a:t>What should you bring to the meeting?</a:t>
            </a:r>
          </a:p>
          <a:p>
            <a:endParaRPr lang="en-US" sz="2800" dirty="0"/>
          </a:p>
          <a:p>
            <a:pPr marL="742950" indent="-742950">
              <a:buAutoNum type="alphaUcPeriod"/>
            </a:pPr>
            <a:r>
              <a:rPr lang="en-US" sz="2800" dirty="0"/>
              <a:t>Hammers</a:t>
            </a:r>
          </a:p>
          <a:p>
            <a:pPr marL="742950" indent="-742950">
              <a:buAutoNum type="alphaUcPeriod"/>
            </a:pPr>
            <a:r>
              <a:rPr lang="en-US" sz="2800" dirty="0"/>
              <a:t>Junk Food</a:t>
            </a:r>
          </a:p>
          <a:p>
            <a:pPr marL="742950" indent="-742950">
              <a:buAutoNum type="alphaUcPeriod"/>
            </a:pPr>
            <a:r>
              <a:rPr lang="en-US" sz="2800" dirty="0"/>
              <a:t>Money</a:t>
            </a:r>
          </a:p>
          <a:p>
            <a:pPr marL="742950" indent="-742950">
              <a:buAutoNum type="alphaUcPeriod"/>
            </a:pPr>
            <a:r>
              <a:rPr lang="en-US" sz="2800" dirty="0"/>
              <a:t>Penny Candy</a:t>
            </a:r>
          </a:p>
        </p:txBody>
      </p:sp>
      <p:sp>
        <p:nvSpPr>
          <p:cNvPr id="2" name="Title 1"/>
          <p:cNvSpPr>
            <a:spLocks noGrp="1"/>
          </p:cNvSpPr>
          <p:nvPr>
            <p:ph type="title"/>
          </p:nvPr>
        </p:nvSpPr>
        <p:spPr/>
        <p:txBody>
          <a:bodyPr/>
          <a:lstStyle/>
          <a:p>
            <a:r>
              <a:rPr lang="en-US" dirty="0"/>
              <a:t>Standard Multiple Choice Item</a:t>
            </a:r>
          </a:p>
        </p:txBody>
      </p:sp>
    </p:spTree>
    <p:extLst>
      <p:ext uri="{BB962C8B-B14F-4D97-AF65-F5344CB8AC3E}">
        <p14:creationId xmlns:p14="http://schemas.microsoft.com/office/powerpoint/2010/main" val="36666826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79312"/>
          </a:xfrm>
        </p:spPr>
        <p:txBody>
          <a:bodyPr>
            <a:normAutofit fontScale="85000" lnSpcReduction="20000"/>
          </a:bodyPr>
          <a:lstStyle/>
          <a:p>
            <a:r>
              <a:rPr lang="en-US" dirty="0"/>
              <a:t>You are architecting a solution for a client. </a:t>
            </a:r>
          </a:p>
          <a:p>
            <a:endParaRPr lang="en-US" dirty="0"/>
          </a:p>
          <a:p>
            <a:r>
              <a:rPr lang="en-US" dirty="0"/>
              <a:t>You need to ensure that the key stakeholder buys in to the design.</a:t>
            </a:r>
          </a:p>
          <a:p>
            <a:endParaRPr lang="en-US" dirty="0"/>
          </a:p>
          <a:p>
            <a:r>
              <a:rPr lang="en-US" dirty="0"/>
              <a:t>You bring penny candy to the meeting with the stakeholder. </a:t>
            </a:r>
          </a:p>
          <a:p>
            <a:endParaRPr lang="en-US" dirty="0"/>
          </a:p>
          <a:p>
            <a:r>
              <a:rPr lang="en-US" dirty="0"/>
              <a:t>Does the solution meet the goal?</a:t>
            </a:r>
          </a:p>
          <a:p>
            <a:endParaRPr lang="en-US" dirty="0"/>
          </a:p>
          <a:p>
            <a:pPr marL="742950" indent="-742950">
              <a:buAutoNum type="alphaUcPeriod"/>
            </a:pPr>
            <a:r>
              <a:rPr lang="en-US" dirty="0"/>
              <a:t>Yes</a:t>
            </a:r>
          </a:p>
          <a:p>
            <a:pPr marL="742950" indent="-742950">
              <a:buAutoNum type="alphaUcPeriod"/>
            </a:pPr>
            <a:r>
              <a:rPr lang="en-US" dirty="0"/>
              <a:t>No</a:t>
            </a:r>
          </a:p>
        </p:txBody>
      </p:sp>
      <p:sp>
        <p:nvSpPr>
          <p:cNvPr id="2" name="Title 1"/>
          <p:cNvSpPr>
            <a:spLocks noGrp="1"/>
          </p:cNvSpPr>
          <p:nvPr>
            <p:ph type="title"/>
          </p:nvPr>
        </p:nvSpPr>
        <p:spPr/>
        <p:txBody>
          <a:bodyPr/>
          <a:lstStyle/>
          <a:p>
            <a:r>
              <a:rPr lang="en-US" dirty="0"/>
              <a:t>Dynamic Option Multiple Choice Item</a:t>
            </a:r>
          </a:p>
        </p:txBody>
      </p:sp>
    </p:spTree>
    <p:extLst>
      <p:ext uri="{BB962C8B-B14F-4D97-AF65-F5344CB8AC3E}">
        <p14:creationId xmlns:p14="http://schemas.microsoft.com/office/powerpoint/2010/main" val="11725837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Select answer options and place them in the correct order</a:t>
            </a:r>
          </a:p>
          <a:p>
            <a:pPr marL="571500" indent="-571500">
              <a:buFont typeface="Arial" panose="020B0604020202020204" pitchFamily="34" charset="0"/>
              <a:buChar char="•"/>
            </a:pPr>
            <a:r>
              <a:rPr lang="en-US" dirty="0"/>
              <a:t>Drag answer options into a table, diagram, code, markup, or PowerShell</a:t>
            </a:r>
          </a:p>
          <a:p>
            <a:pPr marL="571500" indent="-571500">
              <a:buFont typeface="Arial" panose="020B0604020202020204" pitchFamily="34" charset="0"/>
              <a:buChar char="•"/>
            </a:pPr>
            <a:r>
              <a:rPr lang="en-US" dirty="0"/>
              <a:t>Analyze code, markup, ARM templates, PowerShell scripts to test your understanding</a:t>
            </a:r>
          </a:p>
        </p:txBody>
      </p:sp>
      <p:sp>
        <p:nvSpPr>
          <p:cNvPr id="2" name="Title 1"/>
          <p:cNvSpPr>
            <a:spLocks noGrp="1"/>
          </p:cNvSpPr>
          <p:nvPr>
            <p:ph type="title"/>
          </p:nvPr>
        </p:nvSpPr>
        <p:spPr/>
        <p:txBody>
          <a:bodyPr/>
          <a:lstStyle/>
          <a:p>
            <a:r>
              <a:rPr lang="en-US" dirty="0"/>
              <a:t>Other Item Types</a:t>
            </a:r>
          </a:p>
        </p:txBody>
      </p:sp>
    </p:spTree>
    <p:extLst>
      <p:ext uri="{BB962C8B-B14F-4D97-AF65-F5344CB8AC3E}">
        <p14:creationId xmlns:p14="http://schemas.microsoft.com/office/powerpoint/2010/main" val="1810673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Groups of questions may be presented as sets.</a:t>
            </a:r>
          </a:p>
          <a:p>
            <a:endParaRPr lang="en-US" dirty="0"/>
          </a:p>
          <a:p>
            <a:r>
              <a:rPr lang="en-US" dirty="0"/>
              <a:t>Sets may share elements (scenario and/or answer choices).</a:t>
            </a:r>
          </a:p>
          <a:p>
            <a:endParaRPr lang="en-US" dirty="0"/>
          </a:p>
          <a:p>
            <a:r>
              <a:rPr lang="en-US" dirty="0"/>
              <a:t>Ability to return to sets or questions in a set may be restricted.</a:t>
            </a:r>
          </a:p>
        </p:txBody>
      </p:sp>
      <p:sp>
        <p:nvSpPr>
          <p:cNvPr id="2" name="Title 1"/>
          <p:cNvSpPr>
            <a:spLocks noGrp="1"/>
          </p:cNvSpPr>
          <p:nvPr>
            <p:ph type="title"/>
          </p:nvPr>
        </p:nvSpPr>
        <p:spPr/>
        <p:txBody>
          <a:bodyPr/>
          <a:lstStyle/>
          <a:p>
            <a:r>
              <a:rPr lang="en-US" dirty="0"/>
              <a:t>Set-Based Items</a:t>
            </a:r>
          </a:p>
        </p:txBody>
      </p:sp>
    </p:spTree>
    <p:extLst>
      <p:ext uri="{BB962C8B-B14F-4D97-AF65-F5344CB8AC3E}">
        <p14:creationId xmlns:p14="http://schemas.microsoft.com/office/powerpoint/2010/main" val="23293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Ready and Take the Exam</a:t>
            </a:r>
          </a:p>
        </p:txBody>
      </p:sp>
      <p:sp>
        <p:nvSpPr>
          <p:cNvPr id="3" name="Text Placeholder 2"/>
          <p:cNvSpPr>
            <a:spLocks noGrp="1"/>
          </p:cNvSpPr>
          <p:nvPr>
            <p:ph type="body" idx="1"/>
          </p:nvPr>
        </p:nvSpPr>
        <p:spPr/>
        <p:txBody>
          <a:bodyPr/>
          <a:lstStyle/>
          <a:p>
            <a:r>
              <a:rPr lang="en-US" dirty="0"/>
              <a:t>Know what is in scope for the exam</a:t>
            </a:r>
          </a:p>
        </p:txBody>
      </p:sp>
    </p:spTree>
    <p:extLst>
      <p:ext uri="{BB962C8B-B14F-4D97-AF65-F5344CB8AC3E}">
        <p14:creationId xmlns:p14="http://schemas.microsoft.com/office/powerpoint/2010/main" val="3529154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591" y="1231901"/>
            <a:ext cx="11778205" cy="5272138"/>
          </a:xfrm>
        </p:spPr>
        <p:txBody>
          <a:bodyPr/>
          <a:lstStyle/>
          <a:p>
            <a:pPr marL="571500" indent="-571500">
              <a:buFont typeface="Arial" panose="020B0604020202020204" pitchFamily="34" charset="0"/>
              <a:buChar char="•"/>
            </a:pPr>
            <a:r>
              <a:rPr lang="en-US" dirty="0"/>
              <a:t>Sign up for free Azure </a:t>
            </a:r>
          </a:p>
          <a:p>
            <a:pPr marL="571500" indent="-571500">
              <a:buFont typeface="Arial" panose="020B0604020202020204" pitchFamily="34" charset="0"/>
              <a:buChar char="•"/>
            </a:pPr>
            <a:r>
              <a:rPr lang="en-US" dirty="0"/>
              <a:t>Review the Certification Exam Overview: 70-535: Architecting Microsoft Azure Solutions (MVA)</a:t>
            </a:r>
          </a:p>
          <a:p>
            <a:pPr marL="571500" indent="-571500">
              <a:buFont typeface="Arial" panose="020B0604020202020204" pitchFamily="34" charset="0"/>
              <a:buChar char="•"/>
            </a:pPr>
            <a:r>
              <a:rPr lang="en-US" dirty="0"/>
              <a:t>Practice, practice, practice</a:t>
            </a:r>
          </a:p>
          <a:p>
            <a:pPr marL="571500" indent="-571500">
              <a:buFont typeface="Arial" panose="020B0604020202020204" pitchFamily="34" charset="0"/>
              <a:buChar char="•"/>
            </a:pPr>
            <a:r>
              <a:rPr lang="en-US" dirty="0"/>
              <a:t>Run virtual labs</a:t>
            </a:r>
          </a:p>
          <a:p>
            <a:pPr marL="571500" indent="-571500">
              <a:buFont typeface="Arial" panose="020B0604020202020204" pitchFamily="34" charset="0"/>
              <a:buChar char="•"/>
            </a:pPr>
            <a:r>
              <a:rPr lang="en-US" dirty="0"/>
              <a:t>Read up on what is new</a:t>
            </a:r>
          </a:p>
          <a:p>
            <a:pPr marL="571500" indent="-571500">
              <a:buFont typeface="Arial" panose="020B0604020202020204" pitchFamily="34" charset="0"/>
              <a:buChar char="•"/>
            </a:pPr>
            <a:r>
              <a:rPr lang="en-US" dirty="0"/>
              <a:t>Do not use brain dump sites – use practice tests instead</a:t>
            </a:r>
          </a:p>
          <a:p>
            <a:pPr marL="571500" indent="-571500">
              <a:buFont typeface="Arial" panose="020B0604020202020204" pitchFamily="34" charset="0"/>
              <a:buChar char="•"/>
            </a:pPr>
            <a:r>
              <a:rPr lang="en-US" dirty="0"/>
              <a:t>Special offer – Exam Replay</a:t>
            </a:r>
          </a:p>
          <a:p>
            <a:pPr marL="571500" indent="-5715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Get Ready</a:t>
            </a:r>
          </a:p>
        </p:txBody>
      </p:sp>
    </p:spTree>
    <p:extLst>
      <p:ext uri="{BB962C8B-B14F-4D97-AF65-F5344CB8AC3E}">
        <p14:creationId xmlns:p14="http://schemas.microsoft.com/office/powerpoint/2010/main" val="95449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One word or number can make a difference.</a:t>
            </a:r>
          </a:p>
          <a:p>
            <a:pPr marL="571500" indent="-571500">
              <a:buFont typeface="Arial" panose="020B0604020202020204" pitchFamily="34" charset="0"/>
              <a:buChar char="•"/>
            </a:pPr>
            <a:r>
              <a:rPr lang="en-US" dirty="0"/>
              <a:t>Read the boilerplate text and instruction statements.</a:t>
            </a:r>
          </a:p>
          <a:p>
            <a:pPr marL="571500" indent="-571500">
              <a:buFont typeface="Arial" panose="020B0604020202020204" pitchFamily="34" charset="0"/>
              <a:buChar char="•"/>
            </a:pPr>
            <a:endParaRPr lang="en-US" dirty="0"/>
          </a:p>
          <a:p>
            <a:r>
              <a:rPr lang="en-US" dirty="0"/>
              <a:t>Exam items are not written with any intent to trick, obfuscate, or deceive.</a:t>
            </a:r>
          </a:p>
        </p:txBody>
      </p:sp>
      <p:sp>
        <p:nvSpPr>
          <p:cNvPr id="2" name="Title 1"/>
          <p:cNvSpPr>
            <a:spLocks noGrp="1"/>
          </p:cNvSpPr>
          <p:nvPr>
            <p:ph type="title"/>
          </p:nvPr>
        </p:nvSpPr>
        <p:spPr/>
        <p:txBody>
          <a:bodyPr/>
          <a:lstStyle/>
          <a:p>
            <a:r>
              <a:rPr lang="en-US" dirty="0"/>
              <a:t>Read the </a:t>
            </a:r>
            <a:r>
              <a:rPr lang="en-US" b="1" dirty="0"/>
              <a:t>Entire</a:t>
            </a:r>
            <a:r>
              <a:rPr lang="en-US" dirty="0"/>
              <a:t> Item</a:t>
            </a:r>
          </a:p>
        </p:txBody>
      </p:sp>
    </p:spTree>
    <p:extLst>
      <p:ext uri="{BB962C8B-B14F-4D97-AF65-F5344CB8AC3E}">
        <p14:creationId xmlns:p14="http://schemas.microsoft.com/office/powerpoint/2010/main" val="349312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graphicFrame>
        <p:nvGraphicFramePr>
          <p:cNvPr id="3" name="Table 2">
            <a:extLst>
              <a:ext uri="{FF2B5EF4-FFF2-40B4-BE49-F238E27FC236}">
                <a16:creationId xmlns:a16="http://schemas.microsoft.com/office/drawing/2014/main" id="{0DF8E4B3-1E61-4A2C-AEEC-EBAD5AF76B86}"/>
              </a:ext>
            </a:extLst>
          </p:cNvPr>
          <p:cNvGraphicFramePr>
            <a:graphicFrameLocks noGrp="1"/>
          </p:cNvGraphicFramePr>
          <p:nvPr>
            <p:extLst>
              <p:ext uri="{D42A27DB-BD31-4B8C-83A1-F6EECF244321}">
                <p14:modId xmlns:p14="http://schemas.microsoft.com/office/powerpoint/2010/main" val="3793917586"/>
              </p:ext>
            </p:extLst>
          </p:nvPr>
        </p:nvGraphicFramePr>
        <p:xfrm>
          <a:off x="1731369" y="1994694"/>
          <a:ext cx="8729263" cy="3993732"/>
        </p:xfrm>
        <a:graphic>
          <a:graphicData uri="http://schemas.openxmlformats.org/drawingml/2006/table">
            <a:tbl>
              <a:tblPr/>
              <a:tblGrid>
                <a:gridCol w="1270981">
                  <a:extLst>
                    <a:ext uri="{9D8B030D-6E8A-4147-A177-3AD203B41FA5}">
                      <a16:colId xmlns:a16="http://schemas.microsoft.com/office/drawing/2014/main" val="2034306694"/>
                    </a:ext>
                  </a:extLst>
                </a:gridCol>
                <a:gridCol w="1955355">
                  <a:extLst>
                    <a:ext uri="{9D8B030D-6E8A-4147-A177-3AD203B41FA5}">
                      <a16:colId xmlns:a16="http://schemas.microsoft.com/office/drawing/2014/main" val="3890665440"/>
                    </a:ext>
                  </a:extLst>
                </a:gridCol>
                <a:gridCol w="5502927">
                  <a:extLst>
                    <a:ext uri="{9D8B030D-6E8A-4147-A177-3AD203B41FA5}">
                      <a16:colId xmlns:a16="http://schemas.microsoft.com/office/drawing/2014/main" val="2488249751"/>
                    </a:ext>
                  </a:extLst>
                </a:gridCol>
              </a:tblGrid>
              <a:tr h="332811">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2603323481"/>
                  </a:ext>
                </a:extLst>
              </a:tr>
              <a:tr h="332811">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921186515"/>
                  </a:ext>
                </a:extLst>
              </a:tr>
              <a:tr h="332811">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Welcome Remarks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96944846"/>
                  </a:ext>
                </a:extLst>
              </a:tr>
              <a:tr h="332811">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Brian Keyes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DevOps</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622116502"/>
                  </a:ext>
                </a:extLst>
              </a:tr>
              <a:tr h="332811">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652214404"/>
                  </a:ext>
                </a:extLst>
              </a:tr>
              <a:tr h="332811">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Data Implementation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976611329"/>
                  </a:ext>
                </a:extLst>
              </a:tr>
              <a:tr h="332811">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338230217"/>
                  </a:ext>
                </a:extLst>
              </a:tr>
              <a:tr h="332811">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Azure Resource Manager Networking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31560366"/>
                  </a:ext>
                </a:extLst>
              </a:tr>
              <a:tr h="332811">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87668902"/>
                  </a:ext>
                </a:extLst>
              </a:tr>
              <a:tr h="332811">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Compute Infrastructure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094936712"/>
                  </a:ext>
                </a:extLst>
              </a:tr>
              <a:tr h="332811">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025788077"/>
                  </a:ext>
                </a:extLst>
              </a:tr>
              <a:tr h="332811">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dirty="0">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106991066"/>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exam page is the single point of truth for exam information.</a:t>
            </a:r>
          </a:p>
          <a:p>
            <a:endParaRPr lang="en-US" dirty="0"/>
          </a:p>
        </p:txBody>
      </p:sp>
      <p:sp>
        <p:nvSpPr>
          <p:cNvPr id="2" name="Title 1"/>
          <p:cNvSpPr>
            <a:spLocks noGrp="1"/>
          </p:cNvSpPr>
          <p:nvPr>
            <p:ph type="title"/>
          </p:nvPr>
        </p:nvSpPr>
        <p:spPr/>
        <p:txBody>
          <a:bodyPr/>
          <a:lstStyle/>
          <a:p>
            <a:r>
              <a:rPr lang="en-US" sz="4900" dirty="0"/>
              <a:t>Consult the Official Exam Page for Your Exam</a:t>
            </a:r>
          </a:p>
        </p:txBody>
      </p:sp>
      <p:pic>
        <p:nvPicPr>
          <p:cNvPr id="4" name="Picture 3"/>
          <p:cNvPicPr>
            <a:picLocks noChangeAspect="1"/>
          </p:cNvPicPr>
          <p:nvPr/>
        </p:nvPicPr>
        <p:blipFill>
          <a:blip r:embed="rId3"/>
          <a:stretch>
            <a:fillRect/>
          </a:stretch>
        </p:blipFill>
        <p:spPr>
          <a:xfrm>
            <a:off x="400374" y="1856804"/>
            <a:ext cx="8768474" cy="4671234"/>
          </a:xfrm>
          <a:prstGeom prst="rect">
            <a:avLst/>
          </a:prstGeom>
        </p:spPr>
      </p:pic>
    </p:spTree>
    <p:extLst>
      <p:ext uri="{BB962C8B-B14F-4D97-AF65-F5344CB8AC3E}">
        <p14:creationId xmlns:p14="http://schemas.microsoft.com/office/powerpoint/2010/main" val="36415688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a:t>
            </a:r>
            <a:r>
              <a:rPr lang="en-US" sz="3200" b="1" dirty="0"/>
              <a:t>Special offers </a:t>
            </a:r>
            <a:r>
              <a:rPr lang="en-US" sz="3200" dirty="0"/>
              <a:t>link lists current promotions and discount.</a:t>
            </a:r>
          </a:p>
          <a:p>
            <a:endParaRPr lang="en-US" dirty="0"/>
          </a:p>
        </p:txBody>
      </p:sp>
      <p:sp>
        <p:nvSpPr>
          <p:cNvPr id="2" name="Title 1"/>
          <p:cNvSpPr>
            <a:spLocks noGrp="1"/>
          </p:cNvSpPr>
          <p:nvPr>
            <p:ph type="title"/>
          </p:nvPr>
        </p:nvSpPr>
        <p:spPr/>
        <p:txBody>
          <a:bodyPr/>
          <a:lstStyle/>
          <a:p>
            <a:r>
              <a:rPr lang="en-US" dirty="0"/>
              <a:t>Save Money on Your Exams</a:t>
            </a:r>
          </a:p>
        </p:txBody>
      </p:sp>
      <p:pic>
        <p:nvPicPr>
          <p:cNvPr id="4" name="Picture 3"/>
          <p:cNvPicPr>
            <a:picLocks noChangeAspect="1"/>
          </p:cNvPicPr>
          <p:nvPr/>
        </p:nvPicPr>
        <p:blipFill>
          <a:blip r:embed="rId3"/>
          <a:stretch>
            <a:fillRect/>
          </a:stretch>
        </p:blipFill>
        <p:spPr>
          <a:xfrm>
            <a:off x="318835" y="1775265"/>
            <a:ext cx="8768474" cy="4671234"/>
          </a:xfrm>
          <a:prstGeom prst="rect">
            <a:avLst/>
          </a:prstGeom>
        </p:spPr>
      </p:pic>
      <p:sp>
        <p:nvSpPr>
          <p:cNvPr id="5" name="Oval 4"/>
          <p:cNvSpPr/>
          <p:nvPr/>
        </p:nvSpPr>
        <p:spPr>
          <a:xfrm>
            <a:off x="4007052" y="2110251"/>
            <a:ext cx="1706492" cy="6737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350389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571500" indent="-571500">
              <a:buFont typeface="Arial" panose="020B0604020202020204" pitchFamily="34" charset="0"/>
              <a:buChar char="•"/>
            </a:pPr>
            <a:r>
              <a:rPr lang="en-US" dirty="0"/>
              <a:t>Deprecated technology</a:t>
            </a:r>
          </a:p>
          <a:p>
            <a:pPr marL="571500" indent="-571500">
              <a:buFont typeface="Arial" panose="020B0604020202020204" pitchFamily="34" charset="0"/>
              <a:buChar char="•"/>
            </a:pPr>
            <a:r>
              <a:rPr lang="en-US" dirty="0"/>
              <a:t>Question is confusing or unclear</a:t>
            </a:r>
          </a:p>
          <a:p>
            <a:pPr marL="571500" indent="-571500">
              <a:buFont typeface="Arial" panose="020B0604020202020204" pitchFamily="34" charset="0"/>
              <a:buChar char="•"/>
            </a:pPr>
            <a:r>
              <a:rPr lang="en-US" dirty="0"/>
              <a:t>Branding has changed</a:t>
            </a:r>
          </a:p>
          <a:p>
            <a:pPr marL="571500" indent="-571500">
              <a:buFont typeface="Arial" panose="020B0604020202020204" pitchFamily="34" charset="0"/>
              <a:buChar char="•"/>
            </a:pPr>
            <a:r>
              <a:rPr lang="en-US" dirty="0"/>
              <a:t>You really like a question</a:t>
            </a:r>
          </a:p>
          <a:p>
            <a:pPr marL="571500" indent="-571500">
              <a:buFont typeface="Arial" panose="020B0604020202020204" pitchFamily="34" charset="0"/>
              <a:buChar char="•"/>
            </a:pPr>
            <a:r>
              <a:rPr lang="en-US" dirty="0"/>
              <a:t>Typographical errors</a:t>
            </a:r>
          </a:p>
          <a:p>
            <a:pPr marL="571500" indent="-571500">
              <a:buFont typeface="Arial" panose="020B0604020202020204" pitchFamily="34" charset="0"/>
              <a:buChar char="•"/>
            </a:pPr>
            <a:r>
              <a:rPr lang="en-US" dirty="0"/>
              <a:t>Functionality issues</a:t>
            </a:r>
          </a:p>
        </p:txBody>
      </p:sp>
      <p:sp>
        <p:nvSpPr>
          <p:cNvPr id="2" name="Title 1"/>
          <p:cNvSpPr>
            <a:spLocks noGrp="1"/>
          </p:cNvSpPr>
          <p:nvPr>
            <p:ph type="title"/>
          </p:nvPr>
        </p:nvSpPr>
        <p:spPr/>
        <p:txBody>
          <a:bodyPr/>
          <a:lstStyle/>
          <a:p>
            <a:r>
              <a:rPr lang="en-US" dirty="0"/>
              <a:t>Leave Comments About Exam Questions</a:t>
            </a:r>
          </a:p>
        </p:txBody>
      </p:sp>
    </p:spTree>
    <p:extLst>
      <p:ext uri="{BB962C8B-B14F-4D97-AF65-F5344CB8AC3E}">
        <p14:creationId xmlns:p14="http://schemas.microsoft.com/office/powerpoint/2010/main" val="20509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046236"/>
          </a:xfrm>
        </p:spPr>
        <p:txBody>
          <a:bodyPr/>
          <a:lstStyle/>
          <a:p>
            <a:r>
              <a:rPr lang="en-US" dirty="0">
                <a:solidFill>
                  <a:schemeClr val="bg1"/>
                </a:solidFill>
                <a:hlinkClick r:id="rId3"/>
              </a:rPr>
              <a:t>Microsoft Learning home page</a:t>
            </a:r>
            <a:endParaRPr lang="en-US" dirty="0">
              <a:solidFill>
                <a:schemeClr val="bg1"/>
              </a:solidFill>
            </a:endParaRPr>
          </a:p>
          <a:p>
            <a:r>
              <a:rPr lang="en-US" dirty="0">
                <a:solidFill>
                  <a:schemeClr val="bg1"/>
                </a:solidFill>
                <a:hlinkClick r:id="rId4"/>
              </a:rPr>
              <a:t>Microsoft Born to Learn site</a:t>
            </a:r>
            <a:endParaRPr lang="en-US" dirty="0">
              <a:solidFill>
                <a:schemeClr val="bg1"/>
              </a:solidFill>
            </a:endParaRPr>
          </a:p>
          <a:p>
            <a:r>
              <a:rPr lang="en-US" dirty="0">
                <a:solidFill>
                  <a:schemeClr val="bg1"/>
                </a:solidFill>
                <a:hlinkClick r:id="rId5"/>
              </a:rPr>
              <a:t>Microsoft </a:t>
            </a:r>
            <a:r>
              <a:rPr lang="en-US" dirty="0" err="1">
                <a:solidFill>
                  <a:schemeClr val="bg1"/>
                </a:solidFill>
                <a:hlinkClick r:id="rId5"/>
              </a:rPr>
              <a:t>Technet</a:t>
            </a:r>
            <a:r>
              <a:rPr lang="en-US" dirty="0">
                <a:solidFill>
                  <a:schemeClr val="bg1"/>
                </a:solidFill>
                <a:hlinkClick r:id="rId5"/>
              </a:rPr>
              <a:t> Learning Resources</a:t>
            </a:r>
            <a:endParaRPr lang="en-US" dirty="0">
              <a:solidFill>
                <a:schemeClr val="bg1"/>
              </a:solidFill>
            </a:endParaRPr>
          </a:p>
          <a:p>
            <a:r>
              <a:rPr lang="en-US" dirty="0">
                <a:solidFill>
                  <a:schemeClr val="bg1"/>
                </a:solidFill>
                <a:hlinkClick r:id="rId6"/>
              </a:rPr>
              <a:t>Microsoft Virtual Academy</a:t>
            </a:r>
            <a:endParaRPr lang="en-US" dirty="0">
              <a:solidFill>
                <a:schemeClr val="bg1"/>
              </a:solidFill>
            </a:endParaRPr>
          </a:p>
          <a:p>
            <a:r>
              <a:rPr lang="en-US" dirty="0">
                <a:solidFill>
                  <a:schemeClr val="bg1"/>
                </a:solidFill>
                <a:hlinkClick r:id="rId7"/>
              </a:rPr>
              <a:t>Edx.org</a:t>
            </a:r>
            <a:endParaRPr lang="en-US" dirty="0">
              <a:solidFill>
                <a:schemeClr val="bg1"/>
              </a:solidFill>
            </a:endParaRPr>
          </a:p>
          <a:p>
            <a:r>
              <a:rPr lang="en-US" dirty="0" err="1">
                <a:solidFill>
                  <a:schemeClr val="bg1"/>
                </a:solidFill>
                <a:hlinkClick r:id="rId8"/>
              </a:rPr>
              <a:t>MeasureUp</a:t>
            </a:r>
            <a:endParaRPr lang="en-US" dirty="0">
              <a:solidFill>
                <a:schemeClr val="bg1"/>
              </a:solidFill>
            </a:endParaRPr>
          </a:p>
        </p:txBody>
      </p:sp>
      <p:sp>
        <p:nvSpPr>
          <p:cNvPr id="2" name="Title 1"/>
          <p:cNvSpPr>
            <a:spLocks noGrp="1"/>
          </p:cNvSpPr>
          <p:nvPr>
            <p:ph type="title"/>
          </p:nvPr>
        </p:nvSpPr>
        <p:spPr/>
        <p:txBody>
          <a:bodyPr/>
          <a:lstStyle/>
          <a:p>
            <a:r>
              <a:rPr lang="en-US" dirty="0">
                <a:solidFill>
                  <a:schemeClr val="bg2"/>
                </a:solidFill>
              </a:rPr>
              <a:t>Additional Resources</a:t>
            </a:r>
          </a:p>
        </p:txBody>
      </p:sp>
    </p:spTree>
    <p:extLst>
      <p:ext uri="{BB962C8B-B14F-4D97-AF65-F5344CB8AC3E}">
        <p14:creationId xmlns:p14="http://schemas.microsoft.com/office/powerpoint/2010/main" val="26346493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graphicFrame>
        <p:nvGraphicFramePr>
          <p:cNvPr id="4" name="Table 3">
            <a:extLst>
              <a:ext uri="{FF2B5EF4-FFF2-40B4-BE49-F238E27FC236}">
                <a16:creationId xmlns:a16="http://schemas.microsoft.com/office/drawing/2014/main" id="{FB7180A2-CE88-4B21-99FD-6FCF107188CC}"/>
              </a:ext>
            </a:extLst>
          </p:cNvPr>
          <p:cNvGraphicFramePr>
            <a:graphicFrameLocks noGrp="1"/>
          </p:cNvGraphicFramePr>
          <p:nvPr>
            <p:extLst>
              <p:ext uri="{D42A27DB-BD31-4B8C-83A1-F6EECF244321}">
                <p14:modId xmlns:p14="http://schemas.microsoft.com/office/powerpoint/2010/main" val="1169576940"/>
              </p:ext>
            </p:extLst>
          </p:nvPr>
        </p:nvGraphicFramePr>
        <p:xfrm>
          <a:off x="1681343" y="1994693"/>
          <a:ext cx="8829314" cy="4119240"/>
        </p:xfrm>
        <a:graphic>
          <a:graphicData uri="http://schemas.openxmlformats.org/drawingml/2006/table">
            <a:tbl>
              <a:tblPr/>
              <a:tblGrid>
                <a:gridCol w="1285548">
                  <a:extLst>
                    <a:ext uri="{9D8B030D-6E8A-4147-A177-3AD203B41FA5}">
                      <a16:colId xmlns:a16="http://schemas.microsoft.com/office/drawing/2014/main" val="997926264"/>
                    </a:ext>
                  </a:extLst>
                </a:gridCol>
                <a:gridCol w="1977766">
                  <a:extLst>
                    <a:ext uri="{9D8B030D-6E8A-4147-A177-3AD203B41FA5}">
                      <a16:colId xmlns:a16="http://schemas.microsoft.com/office/drawing/2014/main" val="1950732146"/>
                    </a:ext>
                  </a:extLst>
                </a:gridCol>
                <a:gridCol w="5566000">
                  <a:extLst>
                    <a:ext uri="{9D8B030D-6E8A-4147-A177-3AD203B41FA5}">
                      <a16:colId xmlns:a16="http://schemas.microsoft.com/office/drawing/2014/main" val="1353856280"/>
                    </a:ext>
                  </a:extLst>
                </a:gridCol>
              </a:tblGrid>
              <a:tr h="343270">
                <a:tc>
                  <a:txBody>
                    <a:bodyPr/>
                    <a:lstStyle/>
                    <a:p>
                      <a:pPr algn="l" fontAlgn="b"/>
                      <a:r>
                        <a:rPr lang="en-US" sz="1600" b="1" i="0" u="none" strike="noStrike">
                          <a:solidFill>
                            <a:srgbClr val="FFFFFF"/>
                          </a:solidFill>
                          <a:effectLst/>
                          <a:latin typeface="Calibri" panose="020F0502020204030204" pitchFamily="34" charset="0"/>
                        </a:rPr>
                        <a:t>Time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Speaker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l" fontAlgn="b"/>
                      <a:r>
                        <a:rPr lang="en-US" sz="1600" b="1" i="0" u="none" strike="noStrike">
                          <a:solidFill>
                            <a:srgbClr val="FFFFFF"/>
                          </a:solidFill>
                          <a:effectLst/>
                          <a:latin typeface="Calibri" panose="020F0502020204030204" pitchFamily="34" charset="0"/>
                        </a:rPr>
                        <a:t>Topic</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3130110992"/>
                  </a:ext>
                </a:extLst>
              </a:tr>
              <a:tr h="343270">
                <a:tc>
                  <a:txBody>
                    <a:bodyPr/>
                    <a:lstStyle/>
                    <a:p>
                      <a:pPr algn="r" fontAlgn="b"/>
                      <a:r>
                        <a:rPr lang="en-US" sz="1600" b="0" i="0" u="none" strike="noStrike">
                          <a:solidFill>
                            <a:srgbClr val="000000"/>
                          </a:solidFill>
                          <a:effectLst/>
                          <a:latin typeface="Calibri" panose="020F0502020204030204" pitchFamily="34" charset="0"/>
                        </a:rPr>
                        <a:t>8:30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Registration and Breakfast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89668180"/>
                  </a:ext>
                </a:extLst>
              </a:tr>
              <a:tr h="343270">
                <a:tc>
                  <a:txBody>
                    <a:bodyPr/>
                    <a:lstStyle/>
                    <a:p>
                      <a:pPr algn="r" fontAlgn="b"/>
                      <a:r>
                        <a:rPr lang="en-US" sz="1600" b="0" i="0" u="none" strike="noStrike">
                          <a:solidFill>
                            <a:srgbClr val="000000"/>
                          </a:solidFill>
                          <a:effectLst/>
                          <a:latin typeface="Calibri" panose="020F0502020204030204" pitchFamily="34" charset="0"/>
                        </a:rPr>
                        <a:t>9:00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Day 1 Recap &amp; Agenda Overview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1493247623"/>
                  </a:ext>
                </a:extLst>
              </a:tr>
              <a:tr h="343270">
                <a:tc>
                  <a:txBody>
                    <a:bodyPr/>
                    <a:lstStyle/>
                    <a:p>
                      <a:pPr algn="r" fontAlgn="b"/>
                      <a:r>
                        <a:rPr lang="en-US" sz="1600" b="0" i="0" u="none" strike="noStrike">
                          <a:solidFill>
                            <a:srgbClr val="000000"/>
                          </a:solidFill>
                          <a:effectLst/>
                          <a:latin typeface="Calibri" panose="020F0502020204030204" pitchFamily="34" charset="0"/>
                        </a:rPr>
                        <a:t>9:15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Allen Brokken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Security &amp; Identity Solutions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4211479994"/>
                  </a:ext>
                </a:extLst>
              </a:tr>
              <a:tr h="343270">
                <a:tc>
                  <a:txBody>
                    <a:bodyPr/>
                    <a:lstStyle/>
                    <a:p>
                      <a:pPr algn="r" fontAlgn="b"/>
                      <a:r>
                        <a:rPr lang="en-US" sz="1600" b="0" i="0" u="none" strike="noStrike">
                          <a:solidFill>
                            <a:srgbClr val="000000"/>
                          </a:solidFill>
                          <a:effectLst/>
                          <a:latin typeface="Calibri" panose="020F0502020204030204" pitchFamily="34" charset="0"/>
                        </a:rPr>
                        <a:t>10:30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059055083"/>
                  </a:ext>
                </a:extLst>
              </a:tr>
              <a:tr h="343270">
                <a:tc>
                  <a:txBody>
                    <a:bodyPr/>
                    <a:lstStyle/>
                    <a:p>
                      <a:pPr algn="r" fontAlgn="b"/>
                      <a:r>
                        <a:rPr lang="en-US" sz="1600" b="0" i="0" u="none" strike="noStrike">
                          <a:solidFill>
                            <a:srgbClr val="000000"/>
                          </a:solidFill>
                          <a:effectLst/>
                          <a:latin typeface="Calibri" panose="020F0502020204030204" pitchFamily="34" charset="0"/>
                        </a:rPr>
                        <a:t>10:45 AM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2257769019"/>
                  </a:ext>
                </a:extLst>
              </a:tr>
              <a:tr h="343270">
                <a:tc>
                  <a:txBody>
                    <a:bodyPr/>
                    <a:lstStyle/>
                    <a:p>
                      <a:pPr algn="r" fontAlgn="b"/>
                      <a:r>
                        <a:rPr lang="en-US" sz="1600" b="0" i="0" u="none" strike="noStrike">
                          <a:solidFill>
                            <a:srgbClr val="000000"/>
                          </a:solidFill>
                          <a:effectLst/>
                          <a:latin typeface="Calibri" panose="020F0502020204030204" pitchFamily="34" charset="0"/>
                        </a:rPr>
                        <a:t>12:00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Lunch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3204312010"/>
                  </a:ext>
                </a:extLst>
              </a:tr>
              <a:tr h="343270">
                <a:tc>
                  <a:txBody>
                    <a:bodyPr/>
                    <a:lstStyle/>
                    <a:p>
                      <a:pPr algn="r" fontAlgn="b"/>
                      <a:r>
                        <a:rPr lang="en-US" sz="1600" b="0" i="0" u="none" strike="noStrike">
                          <a:solidFill>
                            <a:srgbClr val="000000"/>
                          </a:solidFill>
                          <a:effectLst/>
                          <a:latin typeface="Calibri" panose="020F0502020204030204" pitchFamily="34" charset="0"/>
                        </a:rPr>
                        <a:t>1:00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David Peterson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Solutions by using Platform Services (Part 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1465450643"/>
                  </a:ext>
                </a:extLst>
              </a:tr>
              <a:tr h="343270">
                <a:tc>
                  <a:txBody>
                    <a:bodyPr/>
                    <a:lstStyle/>
                    <a:p>
                      <a:pPr algn="r" fontAlgn="b"/>
                      <a:r>
                        <a:rPr lang="en-US" sz="1600" b="0" i="0" u="none" strike="noStrike">
                          <a:solidFill>
                            <a:srgbClr val="000000"/>
                          </a:solidFill>
                          <a:effectLst/>
                          <a:latin typeface="Calibri" panose="020F0502020204030204" pitchFamily="34" charset="0"/>
                        </a:rPr>
                        <a:t>2:15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Break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799499518"/>
                  </a:ext>
                </a:extLst>
              </a:tr>
              <a:tr h="343270">
                <a:tc>
                  <a:txBody>
                    <a:bodyPr/>
                    <a:lstStyle/>
                    <a:p>
                      <a:pPr algn="r" fontAlgn="b"/>
                      <a:r>
                        <a:rPr lang="en-US" sz="1600" b="0" i="0" u="none" strike="noStrike">
                          <a:solidFill>
                            <a:srgbClr val="000000"/>
                          </a:solidFill>
                          <a:effectLst/>
                          <a:latin typeface="Calibri" panose="020F0502020204030204" pitchFamily="34" charset="0"/>
                        </a:rPr>
                        <a:t>2:30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Brady Randolph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600" b="0" i="0" u="none" strike="noStrike">
                          <a:solidFill>
                            <a:srgbClr val="000000"/>
                          </a:solidFill>
                          <a:effectLst/>
                          <a:latin typeface="Calibri" panose="020F0502020204030204" pitchFamily="34" charset="0"/>
                        </a:rPr>
                        <a:t>Design for Operational Readiness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extLst>
                  <a:ext uri="{0D108BD9-81ED-4DB2-BD59-A6C34878D82A}">
                    <a16:rowId xmlns:a16="http://schemas.microsoft.com/office/drawing/2014/main" val="3840331727"/>
                  </a:ext>
                </a:extLst>
              </a:tr>
              <a:tr h="343270">
                <a:tc>
                  <a:txBody>
                    <a:bodyPr/>
                    <a:lstStyle/>
                    <a:p>
                      <a:pPr algn="r" fontAlgn="b"/>
                      <a:r>
                        <a:rPr lang="en-US" sz="1600" b="0" i="0" u="none" strike="noStrike">
                          <a:solidFill>
                            <a:srgbClr val="000000"/>
                          </a:solidFill>
                          <a:effectLst/>
                          <a:latin typeface="Calibri" panose="020F0502020204030204" pitchFamily="34" charset="0"/>
                        </a:rPr>
                        <a:t>3:45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600" b="0" i="0" u="none" strike="noStrike">
                          <a:solidFill>
                            <a:srgbClr val="000000"/>
                          </a:solidFill>
                          <a:effectLst/>
                          <a:latin typeface="Calibri" panose="020F0502020204030204" pitchFamily="34" charset="0"/>
                        </a:rPr>
                        <a:t>Making it Real with Practical Application - Open Discussion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extLst>
                  <a:ext uri="{0D108BD9-81ED-4DB2-BD59-A6C34878D82A}">
                    <a16:rowId xmlns:a16="http://schemas.microsoft.com/office/drawing/2014/main" val="2438504490"/>
                  </a:ext>
                </a:extLst>
              </a:tr>
              <a:tr h="343270">
                <a:tc>
                  <a:txBody>
                    <a:bodyPr/>
                    <a:lstStyle/>
                    <a:p>
                      <a:pPr algn="r" fontAlgn="b"/>
                      <a:r>
                        <a:rPr lang="en-US" sz="1600" b="0" i="0" u="none" strike="noStrike">
                          <a:solidFill>
                            <a:srgbClr val="000000"/>
                          </a:solidFill>
                          <a:effectLst/>
                          <a:latin typeface="Calibri" panose="020F0502020204030204" pitchFamily="34" charset="0"/>
                        </a:rPr>
                        <a:t>4:30 PM</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tc>
                  <a:txBody>
                    <a:bodyPr/>
                    <a:lstStyle/>
                    <a:p>
                      <a:pPr algn="l" fontAlgn="b"/>
                      <a:r>
                        <a:rPr lang="en-US" sz="1600" b="0" i="0" u="none" strike="noStrike" dirty="0">
                          <a:solidFill>
                            <a:srgbClr val="000000"/>
                          </a:solidFill>
                          <a:effectLst/>
                          <a:latin typeface="Calibri" panose="020F0502020204030204" pitchFamily="34" charset="0"/>
                        </a:rPr>
                        <a:t>Close for the day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CBAD"/>
                    </a:solidFill>
                  </a:tcPr>
                </a:tc>
                <a:extLst>
                  <a:ext uri="{0D108BD9-81ED-4DB2-BD59-A6C34878D82A}">
                    <a16:rowId xmlns:a16="http://schemas.microsoft.com/office/drawing/2014/main" val="308655286"/>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F0CA3-109C-4BFC-AB57-D6B031396F21}"/>
              </a:ext>
            </a:extLst>
          </p:cNvPr>
          <p:cNvSpPr>
            <a:spLocks noGrp="1"/>
          </p:cNvSpPr>
          <p:nvPr>
            <p:ph type="title"/>
          </p:nvPr>
        </p:nvSpPr>
        <p:spPr/>
        <p:txBody>
          <a:bodyPr/>
          <a:lstStyle/>
          <a:p>
            <a:r>
              <a:rPr lang="en-US" dirty="0"/>
              <a:t>Setting Expectations</a:t>
            </a:r>
          </a:p>
        </p:txBody>
      </p:sp>
    </p:spTree>
    <p:extLst>
      <p:ext uri="{BB962C8B-B14F-4D97-AF65-F5344CB8AC3E}">
        <p14:creationId xmlns:p14="http://schemas.microsoft.com/office/powerpoint/2010/main" val="222918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7A30-F508-4E93-94B8-2E3E97DB548A}"/>
              </a:ext>
            </a:extLst>
          </p:cNvPr>
          <p:cNvSpPr>
            <a:spLocks noGrp="1"/>
          </p:cNvSpPr>
          <p:nvPr>
            <p:ph type="title"/>
          </p:nvPr>
        </p:nvSpPr>
        <p:spPr/>
        <p:txBody>
          <a:bodyPr/>
          <a:lstStyle/>
          <a:p>
            <a:r>
              <a:rPr lang="en-US" dirty="0"/>
              <a:t>What to expect the next two days</a:t>
            </a:r>
          </a:p>
        </p:txBody>
      </p:sp>
      <p:sp>
        <p:nvSpPr>
          <p:cNvPr id="3" name="Text Placeholder 2">
            <a:extLst>
              <a:ext uri="{FF2B5EF4-FFF2-40B4-BE49-F238E27FC236}">
                <a16:creationId xmlns:a16="http://schemas.microsoft.com/office/drawing/2014/main" id="{D606B5C7-17F6-4AF5-8D59-CAFA4C527AD2}"/>
              </a:ext>
            </a:extLst>
          </p:cNvPr>
          <p:cNvSpPr>
            <a:spLocks noGrp="1"/>
          </p:cNvSpPr>
          <p:nvPr>
            <p:ph type="body" sz="quarter" idx="10"/>
          </p:nvPr>
        </p:nvSpPr>
        <p:spPr>
          <a:xfrm>
            <a:off x="269303" y="1187644"/>
            <a:ext cx="11655078" cy="4638065"/>
          </a:xfrm>
        </p:spPr>
        <p:txBody>
          <a:bodyPr/>
          <a:lstStyle/>
          <a:p>
            <a:r>
              <a:rPr lang="en-US" dirty="0"/>
              <a:t>The next two days are designed to help you pass the 70-535 exam</a:t>
            </a:r>
          </a:p>
          <a:p>
            <a:r>
              <a:rPr lang="en-US" dirty="0"/>
              <a:t>This content lays the foundation – DO NOT expect to take and pass exam with just these two days of overview</a:t>
            </a:r>
          </a:p>
          <a:p>
            <a:r>
              <a:rPr lang="en-US" dirty="0"/>
              <a:t>Lab materials are available to help reinforce this content</a:t>
            </a:r>
          </a:p>
          <a:p>
            <a:r>
              <a:rPr lang="en-US" dirty="0"/>
              <a:t>Free Azure trial: </a:t>
            </a:r>
            <a:r>
              <a:rPr lang="en-US" dirty="0">
                <a:hlinkClick r:id="rId2"/>
              </a:rPr>
              <a:t>https://azure.microsoft.com/en-us/free/</a:t>
            </a:r>
            <a:endParaRPr lang="en-US" dirty="0"/>
          </a:p>
          <a:p>
            <a:r>
              <a:rPr lang="en-US" dirty="0"/>
              <a:t>Feel free to ask questions; make this conversational</a:t>
            </a:r>
          </a:p>
          <a:p>
            <a:r>
              <a:rPr lang="en-US" dirty="0"/>
              <a:t>We are here to help!</a:t>
            </a:r>
          </a:p>
        </p:txBody>
      </p:sp>
    </p:spTree>
    <p:extLst>
      <p:ext uri="{BB962C8B-B14F-4D97-AF65-F5344CB8AC3E}">
        <p14:creationId xmlns:p14="http://schemas.microsoft.com/office/powerpoint/2010/main" val="410872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Information</a:t>
            </a:r>
          </a:p>
        </p:txBody>
      </p:sp>
      <p:sp>
        <p:nvSpPr>
          <p:cNvPr id="3" name="Text Placeholder 2"/>
          <p:cNvSpPr>
            <a:spLocks noGrp="1"/>
          </p:cNvSpPr>
          <p:nvPr>
            <p:ph type="body" idx="1"/>
          </p:nvPr>
        </p:nvSpPr>
        <p:spPr/>
        <p:txBody>
          <a:bodyPr/>
          <a:lstStyle/>
          <a:p>
            <a:r>
              <a:rPr lang="en-US" dirty="0"/>
              <a:t>Know what is in scope for the exam</a:t>
            </a:r>
          </a:p>
        </p:txBody>
      </p:sp>
    </p:spTree>
    <p:extLst>
      <p:ext uri="{BB962C8B-B14F-4D97-AF65-F5344CB8AC3E}">
        <p14:creationId xmlns:p14="http://schemas.microsoft.com/office/powerpoint/2010/main" val="365426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3200" b="1" dirty="0"/>
              <a:t>MCSA – Cloud Platform, pass two of the following exams</a:t>
            </a:r>
          </a:p>
          <a:p>
            <a:pPr marL="571500" indent="-571500">
              <a:buFont typeface="Arial" panose="020B0604020202020204" pitchFamily="34" charset="0"/>
              <a:buChar char="•"/>
            </a:pPr>
            <a:r>
              <a:rPr lang="en-US" sz="2400" b="1" dirty="0"/>
              <a:t>70-473 Designing and Implementing Cloud Data Platform Solutions</a:t>
            </a:r>
          </a:p>
          <a:p>
            <a:pPr marL="571500" indent="-571500">
              <a:buFont typeface="Arial" panose="020B0604020202020204" pitchFamily="34" charset="0"/>
              <a:buChar char="•"/>
            </a:pPr>
            <a:r>
              <a:rPr lang="en-US" sz="2400" b="1" dirty="0"/>
              <a:t>70-475 Designing and Implementing Big Data Analytics Solutions</a:t>
            </a:r>
          </a:p>
          <a:p>
            <a:pPr marL="571500" indent="-571500">
              <a:buFont typeface="Arial" panose="020B0604020202020204" pitchFamily="34" charset="0"/>
              <a:buChar char="•"/>
            </a:pPr>
            <a:r>
              <a:rPr lang="en-US" sz="2400" b="1" dirty="0"/>
              <a:t>70-532 Developing Microsoft Azure Solutions</a:t>
            </a:r>
          </a:p>
          <a:p>
            <a:pPr marL="571500" indent="-571500">
              <a:buFont typeface="Arial" panose="020B0604020202020204" pitchFamily="34" charset="0"/>
              <a:buChar char="•"/>
            </a:pPr>
            <a:r>
              <a:rPr lang="en-US" sz="2400" b="1" dirty="0"/>
              <a:t>70-533 Implementing Microsoft Azure Infrastructure Solutions</a:t>
            </a:r>
          </a:p>
          <a:p>
            <a:pPr marL="571500" indent="-571500">
              <a:buFont typeface="Arial" panose="020B0604020202020204" pitchFamily="34" charset="0"/>
              <a:buChar char="•"/>
            </a:pPr>
            <a:r>
              <a:rPr lang="en-US" sz="2400" b="1" dirty="0"/>
              <a:t>70-535 Architecting Microsoft Azure Solutions</a:t>
            </a:r>
          </a:p>
          <a:p>
            <a:endParaRPr lang="en-US" sz="2400" b="1" dirty="0"/>
          </a:p>
          <a:p>
            <a:r>
              <a:rPr lang="en-US" sz="3200" b="1" dirty="0"/>
              <a:t>MCSE – Cloud Platform and Infrastructure</a:t>
            </a:r>
          </a:p>
          <a:p>
            <a:pPr marL="571500" indent="-571500">
              <a:buFont typeface="Arial" panose="020B0604020202020204" pitchFamily="34" charset="0"/>
              <a:buChar char="•"/>
            </a:pPr>
            <a:r>
              <a:rPr lang="en-US" sz="2400" b="1" dirty="0"/>
              <a:t>Requires MCSA – Cloud Platform</a:t>
            </a:r>
          </a:p>
          <a:p>
            <a:pPr marL="571500" indent="-571500">
              <a:buFont typeface="Arial" panose="020B0604020202020204" pitchFamily="34" charset="0"/>
              <a:buChar char="•"/>
            </a:pPr>
            <a:r>
              <a:rPr lang="en-US" sz="2400" b="1" dirty="0"/>
              <a:t>Pass one additional exam including: 70-246, 70-247, 70-413, 70-414, 70-473, 70-475, 70-532, 70-533, 70-535, 70-744</a:t>
            </a:r>
          </a:p>
          <a:p>
            <a:endParaRPr lang="en-US" sz="1800" b="1" dirty="0"/>
          </a:p>
        </p:txBody>
      </p:sp>
      <p:sp>
        <p:nvSpPr>
          <p:cNvPr id="2" name="Title 1"/>
          <p:cNvSpPr>
            <a:spLocks noGrp="1"/>
          </p:cNvSpPr>
          <p:nvPr>
            <p:ph type="title"/>
          </p:nvPr>
        </p:nvSpPr>
        <p:spPr/>
        <p:txBody>
          <a:bodyPr/>
          <a:lstStyle/>
          <a:p>
            <a:r>
              <a:rPr lang="en-US" b="1" dirty="0"/>
              <a:t>RoadMap – Azure Certifications</a:t>
            </a:r>
          </a:p>
        </p:txBody>
      </p:sp>
    </p:spTree>
    <p:extLst>
      <p:ext uri="{BB962C8B-B14F-4D97-AF65-F5344CB8AC3E}">
        <p14:creationId xmlns:p14="http://schemas.microsoft.com/office/powerpoint/2010/main" val="370878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200" dirty="0"/>
              <a:t>The exam page is the single point of truth for exam information.</a:t>
            </a:r>
          </a:p>
          <a:p>
            <a:endParaRPr lang="en-US" dirty="0"/>
          </a:p>
        </p:txBody>
      </p:sp>
      <p:sp>
        <p:nvSpPr>
          <p:cNvPr id="2" name="Title 1"/>
          <p:cNvSpPr>
            <a:spLocks noGrp="1"/>
          </p:cNvSpPr>
          <p:nvPr>
            <p:ph type="title"/>
          </p:nvPr>
        </p:nvSpPr>
        <p:spPr>
          <a:xfrm>
            <a:off x="269239" y="289511"/>
            <a:ext cx="12232557" cy="899665"/>
          </a:xfrm>
        </p:spPr>
        <p:txBody>
          <a:bodyPr/>
          <a:lstStyle/>
          <a:p>
            <a:r>
              <a:rPr lang="en-US" sz="4800" dirty="0"/>
              <a:t>Consult the Official Exam Page for Your Exam</a:t>
            </a:r>
          </a:p>
        </p:txBody>
      </p:sp>
      <p:pic>
        <p:nvPicPr>
          <p:cNvPr id="4" name="Picture 3"/>
          <p:cNvPicPr>
            <a:picLocks noChangeAspect="1"/>
          </p:cNvPicPr>
          <p:nvPr/>
        </p:nvPicPr>
        <p:blipFill>
          <a:blip r:embed="rId3"/>
          <a:stretch>
            <a:fillRect/>
          </a:stretch>
        </p:blipFill>
        <p:spPr>
          <a:xfrm>
            <a:off x="400374" y="1856804"/>
            <a:ext cx="8768474" cy="4671234"/>
          </a:xfrm>
          <a:prstGeom prst="rect">
            <a:avLst/>
          </a:prstGeom>
        </p:spPr>
      </p:pic>
    </p:spTree>
    <p:extLst>
      <p:ext uri="{BB962C8B-B14F-4D97-AF65-F5344CB8AC3E}">
        <p14:creationId xmlns:p14="http://schemas.microsoft.com/office/powerpoint/2010/main" val="712044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Exam Refreshes</a:t>
            </a:r>
          </a:p>
        </p:txBody>
      </p:sp>
      <p:pic>
        <p:nvPicPr>
          <p:cNvPr id="12" name="Content Placeholder 11"/>
          <p:cNvPicPr>
            <a:picLocks noGrp="1" noChangeAspect="1"/>
          </p:cNvPicPr>
          <p:nvPr>
            <p:ph idx="4294967295"/>
          </p:nvPr>
        </p:nvPicPr>
        <p:blipFill>
          <a:blip r:embed="rId3"/>
          <a:stretch>
            <a:fillRect/>
          </a:stretch>
        </p:blipFill>
        <p:spPr>
          <a:xfrm>
            <a:off x="8534400" y="3021013"/>
            <a:ext cx="3657600" cy="3657600"/>
          </a:xfrm>
          <a:prstGeom prst="rect">
            <a:avLst/>
          </a:prstGeom>
        </p:spPr>
      </p:pic>
      <p:sp>
        <p:nvSpPr>
          <p:cNvPr id="7" name="TextBox 6"/>
          <p:cNvSpPr txBox="1"/>
          <p:nvPr/>
        </p:nvSpPr>
        <p:spPr>
          <a:xfrm>
            <a:off x="144117" y="1138030"/>
            <a:ext cx="11872292" cy="209288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Exams are refreshed regularly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The MS Learning exam page announces significant changes before changes go live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You can now re-earn specific certifications yearly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p:cNvSpPr txBox="1"/>
          <p:nvPr/>
        </p:nvSpPr>
        <p:spPr>
          <a:xfrm>
            <a:off x="367749" y="3049245"/>
            <a:ext cx="5948569" cy="29546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“Since the last exam update, Microsoft Azure has had significant technology changes, and we are updating the exam objectives to include them. As of November 22, 2016, this exam reflects these changes.”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33094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32017989-54F3-4757-9A33-61D20965F173}" vid="{36ED103E-0E8A-46DB-918F-50A037932B9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docProps/app.xml><?xml version="1.0" encoding="utf-8"?>
<Properties xmlns="http://schemas.openxmlformats.org/officeDocument/2006/extended-properties" xmlns:vt="http://schemas.openxmlformats.org/officeDocument/2006/docPropsVTypes">
  <TotalTime>6612</TotalTime>
  <Words>1040</Words>
  <Application>Microsoft Office PowerPoint</Application>
  <PresentationFormat>Widescreen</PresentationFormat>
  <Paragraphs>200</Paragraphs>
  <Slides>23</Slides>
  <Notes>19</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23</vt:i4>
      </vt:variant>
    </vt:vector>
  </HeadingPairs>
  <TitlesOfParts>
    <vt:vector size="46" baseType="lpstr">
      <vt:lpstr>Arial</vt:lpstr>
      <vt:lpstr>Calibri</vt:lpstr>
      <vt:lpstr>Calibri Light</vt:lpstr>
      <vt:lpstr>Consolas</vt:lpstr>
      <vt:lpstr>Courier New</vt:lpstr>
      <vt:lpstr>Segoe Semibold</vt:lpstr>
      <vt:lpstr>Segoe UI</vt:lpstr>
      <vt:lpstr>Segoe UI Light</vt:lpstr>
      <vt:lpstr>Segoe UI Semibold</vt:lpstr>
      <vt:lpstr>Segoe UI Semilight</vt:lpstr>
      <vt:lpstr>Verdana</vt:lpstr>
      <vt:lpstr>Wingdings</vt:lpstr>
      <vt:lpstr>1_Server and Cloud 2013</vt:lpstr>
      <vt:lpstr>2_COLOR TEMPLATE</vt:lpstr>
      <vt:lpstr>5-50111_Build 2017_LIGHT GRAY TEMPLATE</vt:lpstr>
      <vt:lpstr>Connect_2016_Template_Light</vt:lpstr>
      <vt:lpstr>NG_MOC_Core_ModuleNew2</vt:lpstr>
      <vt:lpstr>1_5-50113_Microsoft_Ready_Light_Template</vt:lpstr>
      <vt:lpstr>4_Office Theme</vt:lpstr>
      <vt:lpstr>1_NG_MOC_Core_ModuleNew2</vt:lpstr>
      <vt:lpstr>6_Office Theme</vt:lpstr>
      <vt:lpstr>7_Office Theme</vt:lpstr>
      <vt:lpstr>5-30660_TR21_BO_CT_Template</vt:lpstr>
      <vt:lpstr>Data &amp; Cloud Skill Up and Exam Ready Workshop  Exam 70-535: Architecting Azure Solutions </vt:lpstr>
      <vt:lpstr>Agenda – Day 1</vt:lpstr>
      <vt:lpstr>Agenda – Day 2 </vt:lpstr>
      <vt:lpstr>Setting Expectations</vt:lpstr>
      <vt:lpstr>What to expect the next two days</vt:lpstr>
      <vt:lpstr>Exam Information</vt:lpstr>
      <vt:lpstr>RoadMap – Azure Certifications</vt:lpstr>
      <vt:lpstr>Consult the Official Exam Page for Your Exam</vt:lpstr>
      <vt:lpstr>Azure Exam Refreshes</vt:lpstr>
      <vt:lpstr>Question Types</vt:lpstr>
      <vt:lpstr>Multiple Choice and Variants</vt:lpstr>
      <vt:lpstr>Case Studies</vt:lpstr>
      <vt:lpstr>Standard Multiple Choice Item</vt:lpstr>
      <vt:lpstr>Dynamic Option Multiple Choice Item</vt:lpstr>
      <vt:lpstr>Other Item Types</vt:lpstr>
      <vt:lpstr>Set-Based Items</vt:lpstr>
      <vt:lpstr>Get Ready and Take the Exam</vt:lpstr>
      <vt:lpstr>Get Ready</vt:lpstr>
      <vt:lpstr>Read the Entire Item</vt:lpstr>
      <vt:lpstr>Consult the Official Exam Page for Your Exam</vt:lpstr>
      <vt:lpstr>Save Money on Your Exams</vt:lpstr>
      <vt:lpstr>Leave Comments About Exam Questions</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David Peterson</cp:lastModifiedBy>
  <cp:revision>25</cp:revision>
  <dcterms:created xsi:type="dcterms:W3CDTF">2018-05-04T20:27:20Z</dcterms:created>
  <dcterms:modified xsi:type="dcterms:W3CDTF">2018-07-25T16:02:46Z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dapeters@microsoft.com</vt:lpwstr>
  </property>
  <property fmtid="{D5CDD505-2E9C-101B-9397-08002B2CF9AE}" pid="5" name="MSIP_Label_f42aa342-8706-4288-bd11-ebb85995028c_SetDate">
    <vt:lpwstr>2018-07-18T19:18:22.3840589Z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